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47F1"/>
    <a:srgbClr val="FF3A30"/>
    <a:srgbClr val="F95A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77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3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jpeg>
</file>

<file path=ppt/media/image4.png>
</file>

<file path=ppt/media/image5.jpeg>
</file>

<file path=ppt/media/image6.png>
</file>

<file path=ppt/media/image7.gif>
</file>

<file path=ppt/media/image8.jpe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061B-D369-4677-A3A3-A0707C5F6686}" type="datetimeFigureOut">
              <a:rPr lang="en-US" smtClean="0"/>
              <a:t>7/9/2022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13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061B-D369-4677-A3A3-A0707C5F6686}" type="datetimeFigureOut">
              <a:rPr lang="en-US" smtClean="0"/>
              <a:t>7/9/2022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050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061B-D369-4677-A3A3-A0707C5F6686}" type="datetimeFigureOut">
              <a:rPr lang="en-US" smtClean="0"/>
              <a:t>7/9/2022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298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061B-D369-4677-A3A3-A0707C5F6686}" type="datetimeFigureOut">
              <a:rPr lang="en-US" smtClean="0"/>
              <a:t>7/9/2022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64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061B-D369-4677-A3A3-A0707C5F6686}" type="datetimeFigureOut">
              <a:rPr lang="en-US" smtClean="0"/>
              <a:t>7/9/2022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214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061B-D369-4677-A3A3-A0707C5F6686}" type="datetimeFigureOut">
              <a:rPr lang="en-US" smtClean="0"/>
              <a:t>7/9/2022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349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061B-D369-4677-A3A3-A0707C5F6686}" type="datetimeFigureOut">
              <a:rPr lang="en-US" smtClean="0"/>
              <a:t>7/9/2022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557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061B-D369-4677-A3A3-A0707C5F6686}" type="datetimeFigureOut">
              <a:rPr lang="en-US" smtClean="0"/>
              <a:t>7/9/2022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762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061B-D369-4677-A3A3-A0707C5F6686}" type="datetimeFigureOut">
              <a:rPr lang="en-US" smtClean="0"/>
              <a:t>7/9/2022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454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061B-D369-4677-A3A3-A0707C5F6686}" type="datetimeFigureOut">
              <a:rPr lang="en-US" smtClean="0"/>
              <a:t>7/9/2022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73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061B-D369-4677-A3A3-A0707C5F6686}" type="datetimeFigureOut">
              <a:rPr lang="en-US" smtClean="0"/>
              <a:t>7/9/2022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10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B0061B-D369-4677-A3A3-A0707C5F6686}" type="datetimeFigureOut">
              <a:rPr lang="en-US" smtClean="0"/>
              <a:t>7/9/2022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975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У2. Задачи компьютерного зрения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Занятие </a:t>
            </a:r>
            <a:r>
              <a:rPr lang="ru-RU" dirty="0" smtClean="0"/>
              <a:t>№1</a:t>
            </a:r>
            <a:r>
              <a:rPr lang="en-US" dirty="0"/>
              <a:t>4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430582" y="5349875"/>
            <a:ext cx="9330836" cy="263983"/>
            <a:chOff x="1757835" y="5468947"/>
            <a:chExt cx="9330836" cy="263983"/>
          </a:xfrm>
        </p:grpSpPr>
        <p:cxnSp>
          <p:nvCxnSpPr>
            <p:cNvPr id="5" name="Straight Connector 4"/>
            <p:cNvCxnSpPr>
              <a:endCxn id="23" idx="6"/>
            </p:cNvCxnSpPr>
            <p:nvPr/>
          </p:nvCxnSpPr>
          <p:spPr>
            <a:xfrm>
              <a:off x="1888913" y="5600025"/>
              <a:ext cx="9199758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Oval 5"/>
            <p:cNvSpPr/>
            <p:nvPr/>
          </p:nvSpPr>
          <p:spPr>
            <a:xfrm>
              <a:off x="1757835" y="5468947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459016" y="5468947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160197" y="5468947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3861378" y="5468947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4562559" y="5470774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5263740" y="5470774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964921" y="5470774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666102" y="5468947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7367283" y="5468947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8062172" y="5468947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8757061" y="5468947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9445658" y="5468947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10134255" y="5468947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10826515" y="5468947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xtBox 28"/>
          <p:cNvSpPr txBox="1"/>
          <p:nvPr/>
        </p:nvSpPr>
        <p:spPr>
          <a:xfrm rot="18568983">
            <a:off x="1577271" y="4633604"/>
            <a:ext cx="1366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Цилиндрическая панорама</a:t>
            </a:r>
            <a:endParaRPr lang="en-US" sz="1200" dirty="0"/>
          </a:p>
        </p:txBody>
      </p:sp>
      <p:sp>
        <p:nvSpPr>
          <p:cNvPr id="30" name="TextBox 29"/>
          <p:cNvSpPr txBox="1"/>
          <p:nvPr/>
        </p:nvSpPr>
        <p:spPr>
          <a:xfrm rot="18568983">
            <a:off x="927903" y="4826498"/>
            <a:ext cx="1257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Виды панорам</a:t>
            </a:r>
            <a:endParaRPr lang="en-US" sz="1200" dirty="0"/>
          </a:p>
        </p:txBody>
      </p:sp>
      <p:sp>
        <p:nvSpPr>
          <p:cNvPr id="31" name="TextBox 30"/>
          <p:cNvSpPr txBox="1"/>
          <p:nvPr/>
        </p:nvSpPr>
        <p:spPr>
          <a:xfrm rot="18568983">
            <a:off x="2608961" y="4939168"/>
            <a:ext cx="6975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RANSAC</a:t>
            </a:r>
          </a:p>
        </p:txBody>
      </p:sp>
      <p:sp>
        <p:nvSpPr>
          <p:cNvPr id="32" name="TextBox 31"/>
          <p:cNvSpPr txBox="1"/>
          <p:nvPr/>
        </p:nvSpPr>
        <p:spPr>
          <a:xfrm rot="18568983">
            <a:off x="3197396" y="4859796"/>
            <a:ext cx="9288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Пирамиды</a:t>
            </a:r>
            <a:endParaRPr lang="en-US" sz="1200" dirty="0"/>
          </a:p>
        </p:txBody>
      </p:sp>
      <p:sp>
        <p:nvSpPr>
          <p:cNvPr id="33" name="TextBox 32"/>
          <p:cNvSpPr txBox="1"/>
          <p:nvPr/>
        </p:nvSpPr>
        <p:spPr>
          <a:xfrm rot="18568983">
            <a:off x="3853125" y="4711148"/>
            <a:ext cx="10163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Простейшие нейроны</a:t>
            </a:r>
            <a:endParaRPr lang="en-US" sz="1200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3981033" y="5241379"/>
            <a:ext cx="0" cy="413158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093661" y="5254108"/>
            <a:ext cx="0" cy="413158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8218871" y="5254108"/>
            <a:ext cx="0" cy="413158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 rot="18568983">
            <a:off x="4454775" y="4803480"/>
            <a:ext cx="122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Кросс-энтропия</a:t>
            </a:r>
            <a:endParaRPr lang="en-US" sz="1200" dirty="0"/>
          </a:p>
        </p:txBody>
      </p:sp>
      <p:sp>
        <p:nvSpPr>
          <p:cNvPr id="39" name="TextBox 38"/>
          <p:cNvSpPr txBox="1"/>
          <p:nvPr/>
        </p:nvSpPr>
        <p:spPr>
          <a:xfrm rot="18568983">
            <a:off x="5145732" y="4671142"/>
            <a:ext cx="1269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 err="1"/>
              <a:t>Полносвязный</a:t>
            </a:r>
            <a:r>
              <a:rPr lang="ru-RU" sz="1200" dirty="0"/>
              <a:t> классификатор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 rot="18568983">
            <a:off x="5957710" y="4636046"/>
            <a:ext cx="1015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Проблемы обучения</a:t>
            </a:r>
            <a:endParaRPr lang="en-US" sz="1200" dirty="0"/>
          </a:p>
        </p:txBody>
      </p:sp>
      <p:sp>
        <p:nvSpPr>
          <p:cNvPr id="41" name="TextBox 40"/>
          <p:cNvSpPr txBox="1"/>
          <p:nvPr/>
        </p:nvSpPr>
        <p:spPr>
          <a:xfrm rot="18568983">
            <a:off x="6810155" y="4824433"/>
            <a:ext cx="7219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Свертки</a:t>
            </a:r>
            <a:endParaRPr lang="en-US" sz="1200" dirty="0"/>
          </a:p>
        </p:txBody>
      </p:sp>
      <p:sp>
        <p:nvSpPr>
          <p:cNvPr id="42" name="TextBox 41"/>
          <p:cNvSpPr txBox="1"/>
          <p:nvPr/>
        </p:nvSpPr>
        <p:spPr>
          <a:xfrm rot="18568983">
            <a:off x="7552909" y="4808489"/>
            <a:ext cx="6173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CNN</a:t>
            </a:r>
          </a:p>
        </p:txBody>
      </p:sp>
      <p:sp>
        <p:nvSpPr>
          <p:cNvPr id="43" name="TextBox 42"/>
          <p:cNvSpPr txBox="1"/>
          <p:nvPr/>
        </p:nvSpPr>
        <p:spPr>
          <a:xfrm rot="18568983">
            <a:off x="8152562" y="4464071"/>
            <a:ext cx="1273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Генератор и дискриминатор</a:t>
            </a:r>
            <a:endParaRPr lang="en-US" sz="1200" dirty="0"/>
          </a:p>
        </p:txBody>
      </p:sp>
      <p:sp>
        <p:nvSpPr>
          <p:cNvPr id="44" name="TextBox 43"/>
          <p:cNvSpPr txBox="1"/>
          <p:nvPr/>
        </p:nvSpPr>
        <p:spPr>
          <a:xfrm rot="18568983">
            <a:off x="8940787" y="4800191"/>
            <a:ext cx="6173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GAN</a:t>
            </a:r>
          </a:p>
        </p:txBody>
      </p:sp>
      <p:sp>
        <p:nvSpPr>
          <p:cNvPr id="45" name="TextBox 44"/>
          <p:cNvSpPr txBox="1"/>
          <p:nvPr/>
        </p:nvSpPr>
        <p:spPr>
          <a:xfrm rot="18568983">
            <a:off x="9629384" y="4819517"/>
            <a:ext cx="6173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WGAN</a:t>
            </a:r>
          </a:p>
        </p:txBody>
      </p:sp>
      <p:sp>
        <p:nvSpPr>
          <p:cNvPr id="46" name="TextBox 45"/>
          <p:cNvSpPr txBox="1"/>
          <p:nvPr/>
        </p:nvSpPr>
        <p:spPr>
          <a:xfrm rot="18568983">
            <a:off x="10318277" y="4763475"/>
            <a:ext cx="6173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CGAN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644763" y="5273310"/>
            <a:ext cx="1636408" cy="1636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34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CFCGAN&amp;CDCGAN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393110" cy="4351338"/>
          </a:xfrm>
        </p:spPr>
        <p:txBody>
          <a:bodyPr/>
          <a:lstStyle/>
          <a:p>
            <a:r>
              <a:rPr lang="ru-RU" dirty="0" smtClean="0"/>
              <a:t>В директории </a:t>
            </a:r>
            <a:r>
              <a:rPr lang="en-US" dirty="0" smtClean="0"/>
              <a:t>4</a:t>
            </a:r>
            <a:r>
              <a:rPr lang="en-US" baseline="30000" dirty="0" smtClean="0"/>
              <a:t>th</a:t>
            </a:r>
            <a:r>
              <a:rPr lang="en-US" dirty="0" smtClean="0"/>
              <a:t> Task </a:t>
            </a:r>
            <a:r>
              <a:rPr lang="ru-RU" dirty="0" smtClean="0"/>
              <a:t>реализуйте недостающие фрагменты генераторов и дискриминаторов, допишите модель и проверьте ее работу.</a:t>
            </a:r>
          </a:p>
          <a:p>
            <a:endParaRPr lang="ru-RU" dirty="0"/>
          </a:p>
          <a:p>
            <a:endParaRPr lang="ru-RU" dirty="0" smtClean="0"/>
          </a:p>
          <a:p>
            <a:r>
              <a:rPr lang="ru-RU" dirty="0" smtClean="0"/>
              <a:t>Загрузите </a:t>
            </a:r>
            <a:r>
              <a:rPr lang="ru-RU" dirty="0" err="1" smtClean="0"/>
              <a:t>предобученную</a:t>
            </a:r>
            <a:r>
              <a:rPr lang="ru-RU" dirty="0" smtClean="0"/>
              <a:t> сеть и посмотрите на результаты. Какая сеть кажется более качественной?</a:t>
            </a:r>
            <a:endParaRPr lang="en-US" dirty="0"/>
          </a:p>
        </p:txBody>
      </p:sp>
      <p:pic>
        <p:nvPicPr>
          <p:cNvPr id="4098" name="Picture 2" descr="science fiction animation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5593" y="2946771"/>
            <a:ext cx="3728207" cy="2097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1130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One more thing - YouTub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6681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Синтетические </a:t>
            </a:r>
            <a:r>
              <a:rPr lang="ru-RU" dirty="0" err="1" smtClean="0"/>
              <a:t>аватарки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Давайте загрузим </a:t>
            </a:r>
            <a:r>
              <a:rPr lang="ru-RU" dirty="0" err="1" smtClean="0"/>
              <a:t>предобученную</a:t>
            </a:r>
            <a:r>
              <a:rPr lang="ru-RU" dirty="0" smtClean="0"/>
              <a:t> сеть, </a:t>
            </a:r>
            <a:r>
              <a:rPr lang="ru-RU" dirty="0" err="1" smtClean="0"/>
              <a:t>гененрирующую</a:t>
            </a:r>
            <a:r>
              <a:rPr lang="ru-RU" dirty="0" smtClean="0"/>
              <a:t> мультяшные </a:t>
            </a:r>
            <a:r>
              <a:rPr lang="ru-RU" dirty="0" err="1" smtClean="0"/>
              <a:t>аватарки</a:t>
            </a:r>
            <a:r>
              <a:rPr lang="ru-RU" dirty="0" smtClean="0"/>
              <a:t>, для этого выполните код в последней ячейке ноутбука.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675" y="3056928"/>
            <a:ext cx="7486650" cy="952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" b="49517"/>
          <a:stretch/>
        </p:blipFill>
        <p:spPr>
          <a:xfrm>
            <a:off x="1617265" y="4122911"/>
            <a:ext cx="8957470" cy="2235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376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Латентное пространство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017316" cy="4351338"/>
          </a:xfrm>
        </p:spPr>
        <p:txBody>
          <a:bodyPr>
            <a:normAutofit fontScale="85000" lnSpcReduction="20000"/>
          </a:bodyPr>
          <a:lstStyle/>
          <a:p>
            <a:r>
              <a:rPr lang="ru-RU" dirty="0" smtClean="0"/>
              <a:t>Что подается на вход рассмотренным </a:t>
            </a:r>
            <a:r>
              <a:rPr lang="en-US" dirty="0" smtClean="0"/>
              <a:t>GAN’</a:t>
            </a:r>
            <a:r>
              <a:rPr lang="ru-RU" dirty="0" err="1" smtClean="0"/>
              <a:t>ам</a:t>
            </a:r>
            <a:r>
              <a:rPr lang="ru-RU" dirty="0" smtClean="0"/>
              <a:t>? Как понять, что мы </a:t>
            </a:r>
            <a:r>
              <a:rPr lang="ru-RU" dirty="0" err="1" smtClean="0"/>
              <a:t>сгененируем</a:t>
            </a:r>
            <a:r>
              <a:rPr lang="ru-RU" dirty="0" smtClean="0"/>
              <a:t>?</a:t>
            </a:r>
          </a:p>
          <a:p>
            <a:endParaRPr lang="ru-RU" dirty="0" smtClean="0"/>
          </a:p>
          <a:p>
            <a:r>
              <a:rPr lang="ru-RU" dirty="0" smtClean="0"/>
              <a:t>Что эти элементы означают и означают ли вообще что-нибудь?</a:t>
            </a:r>
          </a:p>
          <a:p>
            <a:endParaRPr lang="ru-RU" dirty="0" smtClean="0"/>
          </a:p>
          <a:p>
            <a:r>
              <a:rPr lang="ru-RU" dirty="0" smtClean="0"/>
              <a:t>Что будет, если добавить дополнительные переменные к этим входам?</a:t>
            </a:r>
          </a:p>
          <a:p>
            <a:endParaRPr lang="ru-RU" dirty="0"/>
          </a:p>
          <a:p>
            <a:r>
              <a:rPr lang="ru-RU" dirty="0" smtClean="0"/>
              <a:t>Как специально сгенерировать, например, цифру 1?</a:t>
            </a:r>
            <a:endParaRPr lang="en-US" dirty="0"/>
          </a:p>
        </p:txBody>
      </p:sp>
      <p:pic>
        <p:nvPicPr>
          <p:cNvPr id="1026" name="Picture 2" descr="robocraft.ru/files/neuronet/gan/gan-architectur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5516" y="2822344"/>
            <a:ext cx="5498284" cy="2357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8442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Условный </a:t>
            </a:r>
            <a:r>
              <a:rPr lang="en-US" dirty="0" smtClean="0"/>
              <a:t>GAN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361264" cy="4351338"/>
          </a:xfrm>
        </p:spPr>
        <p:txBody>
          <a:bodyPr>
            <a:normAutofit lnSpcReduction="10000"/>
          </a:bodyPr>
          <a:lstStyle/>
          <a:p>
            <a:r>
              <a:rPr lang="ru-RU" sz="2400" dirty="0" smtClean="0"/>
              <a:t>Можем добавить к элементам латентного пространства еще одно число – </a:t>
            </a:r>
            <a:r>
              <a:rPr lang="ru-RU" sz="2400" b="1" dirty="0" smtClean="0"/>
              <a:t>цифру</a:t>
            </a:r>
            <a:r>
              <a:rPr lang="ru-RU" sz="2400" dirty="0" smtClean="0"/>
              <a:t>, которую хотим получить в результате генерации.</a:t>
            </a:r>
            <a:endParaRPr lang="en-US" sz="2400" dirty="0" smtClean="0"/>
          </a:p>
          <a:p>
            <a:endParaRPr lang="en-US" sz="2400" dirty="0"/>
          </a:p>
          <a:p>
            <a:r>
              <a:rPr lang="ru-RU" sz="2400" dirty="0" smtClean="0"/>
              <a:t>Тогда как поменяется модель данных?</a:t>
            </a:r>
          </a:p>
          <a:p>
            <a:pPr lvl="1"/>
            <a:r>
              <a:rPr lang="ru-RU" sz="2000" dirty="0" smtClean="0"/>
              <a:t>Как мы получали настоящее изображение в классе работы с данными?</a:t>
            </a:r>
          </a:p>
          <a:p>
            <a:pPr lvl="1"/>
            <a:r>
              <a:rPr lang="ru-RU" sz="2000" dirty="0" smtClean="0"/>
              <a:t>Что к нему нужно добавить и нужно ли, чтобы кроме изображения получать и метку класса?</a:t>
            </a:r>
            <a:endParaRPr lang="en-US" sz="2000" dirty="0"/>
          </a:p>
        </p:txBody>
      </p:sp>
      <p:pic>
        <p:nvPicPr>
          <p:cNvPr id="2050" name="Picture 2" descr="Conditional GAN (cGAN) in PyTorch and TensorFlo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9572" y="2135004"/>
            <a:ext cx="5144228" cy="3732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7409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Полносвязный</a:t>
            </a:r>
            <a:r>
              <a:rPr lang="ru-RU" dirty="0" smtClean="0"/>
              <a:t> генератор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512266" cy="4351338"/>
              </a:xfrm>
            </p:spPr>
            <p:txBody>
              <a:bodyPr>
                <a:normAutofit/>
              </a:bodyPr>
              <a:lstStyle/>
              <a:p>
                <a:r>
                  <a:rPr lang="ru-RU" sz="2400" dirty="0" smtClean="0"/>
                  <a:t>Как раньше работал </a:t>
                </a:r>
                <a:r>
                  <a:rPr lang="ru-RU" sz="2400" dirty="0" err="1" smtClean="0"/>
                  <a:t>полносвязный</a:t>
                </a:r>
                <a:r>
                  <a:rPr lang="ru-RU" sz="2400" dirty="0" smtClean="0"/>
                  <a:t> генератор?</a:t>
                </a:r>
              </a:p>
              <a:p>
                <a:endParaRPr lang="ru-RU" sz="2400" dirty="0"/>
              </a:p>
              <a:p>
                <a:r>
                  <a:rPr lang="ru-RU" sz="2400" dirty="0" smtClean="0"/>
                  <a:t>Теперь к входу добавили 1 метку, как поменять его работу?</a:t>
                </a:r>
              </a:p>
              <a:p>
                <a:endParaRPr lang="ru-RU" sz="2400" dirty="0"/>
              </a:p>
              <a:p>
                <a:r>
                  <a:rPr lang="ru-RU" sz="2400" dirty="0" smtClean="0"/>
                  <a:t>Как представить метку в уникальном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∼</m:t>
                    </m:r>
                  </m:oMath>
                </a14:m>
                <a:r>
                  <a:rPr lang="ru-RU" sz="2400" dirty="0" smtClean="0"/>
                  <a:t>схожем с латентным пространстве?</a:t>
                </a:r>
              </a:p>
              <a:p>
                <a:endParaRPr lang="ru-RU" sz="2400" dirty="0"/>
              </a:p>
              <a:p>
                <a:r>
                  <a:rPr lang="ru-RU" sz="2400" b="1" dirty="0" err="1" smtClean="0"/>
                  <a:t>Эмбеддинг</a:t>
                </a:r>
                <a:r>
                  <a:rPr lang="ru-RU" sz="2400" b="1" dirty="0" smtClean="0"/>
                  <a:t>!</a:t>
                </a:r>
                <a:endParaRPr lang="en-US" sz="2400" b="1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512266" cy="4351338"/>
              </a:xfrm>
              <a:blipFill>
                <a:blip r:embed="rId2"/>
                <a:stretch>
                  <a:fillRect l="-1549"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/>
          <p:cNvSpPr/>
          <p:nvPr/>
        </p:nvSpPr>
        <p:spPr>
          <a:xfrm>
            <a:off x="6786690" y="1594040"/>
            <a:ext cx="2374085" cy="5149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100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786693" y="2564541"/>
            <a:ext cx="2374085" cy="5149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1024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786692" y="3531154"/>
            <a:ext cx="2374085" cy="5149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1024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786691" y="4497767"/>
            <a:ext cx="2374085" cy="5149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28*28*3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9" name="Straight Arrow Connector 8"/>
          <p:cNvCxnSpPr>
            <a:stCxn id="4" idx="2"/>
            <a:endCxn id="5" idx="0"/>
          </p:cNvCxnSpPr>
          <p:nvPr/>
        </p:nvCxnSpPr>
        <p:spPr>
          <a:xfrm>
            <a:off x="7973733" y="2108943"/>
            <a:ext cx="3" cy="4555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5" idx="2"/>
            <a:endCxn id="6" idx="0"/>
          </p:cNvCxnSpPr>
          <p:nvPr/>
        </p:nvCxnSpPr>
        <p:spPr>
          <a:xfrm flipH="1">
            <a:off x="7973735" y="3079444"/>
            <a:ext cx="1" cy="4517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2"/>
            <a:endCxn id="7" idx="0"/>
          </p:cNvCxnSpPr>
          <p:nvPr/>
        </p:nvCxnSpPr>
        <p:spPr>
          <a:xfrm flipH="1">
            <a:off x="7973734" y="4046057"/>
            <a:ext cx="1" cy="4517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9543522" y="1594040"/>
            <a:ext cx="2374085" cy="51490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100+?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9543525" y="2564541"/>
            <a:ext cx="2374085" cy="51490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1024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9543524" y="3531154"/>
            <a:ext cx="2374085" cy="51490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1024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9543523" y="4497767"/>
            <a:ext cx="2374085" cy="51490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28*28*3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20" name="Straight Arrow Connector 19"/>
          <p:cNvCxnSpPr>
            <a:stCxn id="16" idx="2"/>
            <a:endCxn id="17" idx="0"/>
          </p:cNvCxnSpPr>
          <p:nvPr/>
        </p:nvCxnSpPr>
        <p:spPr>
          <a:xfrm>
            <a:off x="10730565" y="2108943"/>
            <a:ext cx="3" cy="4555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7" idx="2"/>
            <a:endCxn id="18" idx="0"/>
          </p:cNvCxnSpPr>
          <p:nvPr/>
        </p:nvCxnSpPr>
        <p:spPr>
          <a:xfrm flipH="1">
            <a:off x="10730567" y="3079444"/>
            <a:ext cx="1" cy="4517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8" idx="2"/>
            <a:endCxn id="19" idx="0"/>
          </p:cNvCxnSpPr>
          <p:nvPr/>
        </p:nvCxnSpPr>
        <p:spPr>
          <a:xfrm flipH="1">
            <a:off x="10730566" y="4046057"/>
            <a:ext cx="1" cy="4517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642369" y="5279714"/>
            <a:ext cx="662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GAN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10292761" y="5279714"/>
            <a:ext cx="875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CGAN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7143221" y="814187"/>
            <a:ext cx="1661022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100 </a:t>
            </a:r>
            <a:r>
              <a:rPr lang="ru-RU" dirty="0" smtClean="0"/>
              <a:t>элементов</a:t>
            </a:r>
            <a:endParaRPr lang="en-US" dirty="0"/>
          </a:p>
        </p:txBody>
      </p:sp>
      <p:cxnSp>
        <p:nvCxnSpPr>
          <p:cNvPr id="27" name="Straight Arrow Connector 26"/>
          <p:cNvCxnSpPr>
            <a:stCxn id="25" idx="2"/>
            <a:endCxn id="4" idx="0"/>
          </p:cNvCxnSpPr>
          <p:nvPr/>
        </p:nvCxnSpPr>
        <p:spPr>
          <a:xfrm>
            <a:off x="7973732" y="1183519"/>
            <a:ext cx="1" cy="41052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9248510" y="814187"/>
            <a:ext cx="1661022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100 </a:t>
            </a:r>
            <a:r>
              <a:rPr lang="ru-RU" dirty="0" smtClean="0"/>
              <a:t>элементов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1098457" y="814187"/>
            <a:ext cx="954953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1 </a:t>
            </a:r>
            <a:r>
              <a:rPr lang="ru-RU" dirty="0" smtClean="0"/>
              <a:t>метка</a:t>
            </a:r>
            <a:endParaRPr lang="en-US" dirty="0"/>
          </a:p>
        </p:txBody>
      </p:sp>
      <p:cxnSp>
        <p:nvCxnSpPr>
          <p:cNvPr id="30" name="Straight Arrow Connector 29"/>
          <p:cNvCxnSpPr>
            <a:stCxn id="28" idx="2"/>
            <a:endCxn id="16" idx="0"/>
          </p:cNvCxnSpPr>
          <p:nvPr/>
        </p:nvCxnSpPr>
        <p:spPr>
          <a:xfrm>
            <a:off x="10079021" y="1183519"/>
            <a:ext cx="651544" cy="41052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29" idx="2"/>
            <a:endCxn id="16" idx="0"/>
          </p:cNvCxnSpPr>
          <p:nvPr/>
        </p:nvCxnSpPr>
        <p:spPr>
          <a:xfrm flipH="1">
            <a:off x="10730565" y="1183519"/>
            <a:ext cx="845369" cy="41052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8508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Полносвязный</a:t>
            </a:r>
            <a:r>
              <a:rPr lang="ru-RU" dirty="0" smtClean="0"/>
              <a:t> дискриминатор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805881" cy="4351338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Как раньше работал </a:t>
            </a:r>
            <a:r>
              <a:rPr lang="ru-RU" sz="2400" dirty="0" err="1" smtClean="0"/>
              <a:t>полносвязный</a:t>
            </a:r>
            <a:r>
              <a:rPr lang="ru-RU" sz="2400" dirty="0" smtClean="0"/>
              <a:t> дискриминатор?</a:t>
            </a:r>
          </a:p>
          <a:p>
            <a:endParaRPr lang="ru-RU" sz="2400" dirty="0"/>
          </a:p>
          <a:p>
            <a:r>
              <a:rPr lang="ru-RU" sz="2400" dirty="0" smtClean="0"/>
              <a:t>К входу дискриминатора тоже добавили 1 метку, какие изменения?</a:t>
            </a:r>
          </a:p>
          <a:p>
            <a:endParaRPr lang="ru-RU" sz="2400" dirty="0"/>
          </a:p>
          <a:p>
            <a:r>
              <a:rPr lang="ru-RU" sz="2400" dirty="0" smtClean="0"/>
              <a:t>Как преобразуем метку? Тоже </a:t>
            </a:r>
            <a:r>
              <a:rPr lang="ru-RU" sz="2400" dirty="0" err="1" smtClean="0"/>
              <a:t>эмбеддинг</a:t>
            </a:r>
            <a:r>
              <a:rPr lang="ru-RU" sz="2400" dirty="0" smtClean="0"/>
              <a:t>?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6644081" y="2285875"/>
            <a:ext cx="2374085" cy="5149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28*28*3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644084" y="3256376"/>
            <a:ext cx="2374085" cy="5149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256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644083" y="4222989"/>
            <a:ext cx="2374085" cy="5149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256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644082" y="5189602"/>
            <a:ext cx="2374085" cy="51490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1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8" name="Straight Arrow Connector 7"/>
          <p:cNvCxnSpPr>
            <a:stCxn id="4" idx="2"/>
            <a:endCxn id="5" idx="0"/>
          </p:cNvCxnSpPr>
          <p:nvPr/>
        </p:nvCxnSpPr>
        <p:spPr>
          <a:xfrm>
            <a:off x="7831124" y="2800778"/>
            <a:ext cx="3" cy="4555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5" idx="2"/>
            <a:endCxn id="6" idx="0"/>
          </p:cNvCxnSpPr>
          <p:nvPr/>
        </p:nvCxnSpPr>
        <p:spPr>
          <a:xfrm flipH="1">
            <a:off x="7831126" y="3771279"/>
            <a:ext cx="1" cy="4517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6" idx="2"/>
            <a:endCxn id="7" idx="0"/>
          </p:cNvCxnSpPr>
          <p:nvPr/>
        </p:nvCxnSpPr>
        <p:spPr>
          <a:xfrm flipH="1">
            <a:off x="7831125" y="4737892"/>
            <a:ext cx="1" cy="4517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9400913" y="2285875"/>
            <a:ext cx="2374085" cy="51490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28*28*3</a:t>
            </a:r>
            <a:r>
              <a:rPr lang="en-US" dirty="0" smtClean="0">
                <a:solidFill>
                  <a:sysClr val="windowText" lastClr="000000"/>
                </a:solidFill>
              </a:rPr>
              <a:t>+?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400916" y="3256376"/>
            <a:ext cx="2374085" cy="51490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256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9400915" y="4222989"/>
            <a:ext cx="2374085" cy="51490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256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9400914" y="5189602"/>
            <a:ext cx="2374085" cy="51490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1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15" name="Straight Arrow Connector 14"/>
          <p:cNvCxnSpPr>
            <a:stCxn id="11" idx="2"/>
            <a:endCxn id="12" idx="0"/>
          </p:cNvCxnSpPr>
          <p:nvPr/>
        </p:nvCxnSpPr>
        <p:spPr>
          <a:xfrm>
            <a:off x="10587956" y="2800778"/>
            <a:ext cx="3" cy="4555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2" idx="2"/>
            <a:endCxn id="13" idx="0"/>
          </p:cNvCxnSpPr>
          <p:nvPr/>
        </p:nvCxnSpPr>
        <p:spPr>
          <a:xfrm flipH="1">
            <a:off x="10587958" y="3771279"/>
            <a:ext cx="1" cy="4517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3" idx="2"/>
            <a:endCxn id="14" idx="0"/>
          </p:cNvCxnSpPr>
          <p:nvPr/>
        </p:nvCxnSpPr>
        <p:spPr>
          <a:xfrm flipH="1">
            <a:off x="10587957" y="4737892"/>
            <a:ext cx="1" cy="4517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499760" y="5971549"/>
            <a:ext cx="662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GAN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0150152" y="5971549"/>
            <a:ext cx="875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CGAN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723253" y="1506022"/>
            <a:ext cx="2215741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 smtClean="0"/>
              <a:t>28*28*3</a:t>
            </a:r>
            <a:r>
              <a:rPr lang="en-US" dirty="0" smtClean="0"/>
              <a:t> </a:t>
            </a:r>
            <a:r>
              <a:rPr lang="ru-RU" dirty="0" smtClean="0"/>
              <a:t>элементов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20" idx="2"/>
            <a:endCxn id="4" idx="0"/>
          </p:cNvCxnSpPr>
          <p:nvPr/>
        </p:nvCxnSpPr>
        <p:spPr>
          <a:xfrm>
            <a:off x="7831124" y="1875354"/>
            <a:ext cx="0" cy="41052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9163924" y="1363527"/>
            <a:ext cx="1661022" cy="6463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dirty="0" smtClean="0"/>
              <a:t>28*28*3</a:t>
            </a:r>
            <a:r>
              <a:rPr lang="en-US" dirty="0" smtClean="0"/>
              <a:t> </a:t>
            </a:r>
            <a:r>
              <a:rPr lang="ru-RU" dirty="0" smtClean="0"/>
              <a:t>элементов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0955848" y="1506022"/>
            <a:ext cx="954953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1 </a:t>
            </a:r>
            <a:r>
              <a:rPr lang="ru-RU" dirty="0" smtClean="0"/>
              <a:t>метка</a:t>
            </a:r>
            <a:endParaRPr lang="en-US" dirty="0"/>
          </a:p>
        </p:txBody>
      </p:sp>
      <p:cxnSp>
        <p:nvCxnSpPr>
          <p:cNvPr id="24" name="Straight Arrow Connector 23"/>
          <p:cNvCxnSpPr>
            <a:stCxn id="22" idx="2"/>
            <a:endCxn id="11" idx="0"/>
          </p:cNvCxnSpPr>
          <p:nvPr/>
        </p:nvCxnSpPr>
        <p:spPr>
          <a:xfrm>
            <a:off x="9994435" y="2009858"/>
            <a:ext cx="593521" cy="2760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3" idx="2"/>
            <a:endCxn id="11" idx="0"/>
          </p:cNvCxnSpPr>
          <p:nvPr/>
        </p:nvCxnSpPr>
        <p:spPr>
          <a:xfrm flipH="1">
            <a:off x="10587956" y="1875354"/>
            <a:ext cx="845369" cy="41052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7490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Сверточный</a:t>
            </a:r>
            <a:r>
              <a:rPr lang="ru-RU" dirty="0" smtClean="0"/>
              <a:t> генератор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69181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Как раньше работал </a:t>
            </a:r>
            <a:r>
              <a:rPr lang="ru-RU" sz="2400" dirty="0" err="1" smtClean="0"/>
              <a:t>сверточный</a:t>
            </a:r>
            <a:r>
              <a:rPr lang="ru-RU" sz="2400" dirty="0" smtClean="0"/>
              <a:t> генератор? Какие изменения теперь?</a:t>
            </a:r>
          </a:p>
          <a:p>
            <a:endParaRPr lang="ru-RU" sz="2400" dirty="0"/>
          </a:p>
          <a:p>
            <a:r>
              <a:rPr lang="ru-RU" sz="2400" dirty="0" smtClean="0"/>
              <a:t>Как метку отобразить свертками в что-то похожее? </a:t>
            </a:r>
            <a:r>
              <a:rPr lang="ru-RU" sz="2400" dirty="0" err="1" smtClean="0"/>
              <a:t>Эмбеддинг</a:t>
            </a:r>
            <a:r>
              <a:rPr lang="ru-RU" sz="2400" dirty="0" smtClean="0"/>
              <a:t>?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2516000" y="3263063"/>
            <a:ext cx="562062" cy="147646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100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599578" y="3263063"/>
            <a:ext cx="1022758" cy="147646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128*7*7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143852" y="3263063"/>
            <a:ext cx="1693177" cy="147646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ysClr val="windowText" lastClr="000000"/>
                </a:solidFill>
              </a:rPr>
              <a:t>UpSample</a:t>
            </a:r>
            <a:endParaRPr lang="ru-RU" dirty="0" smtClean="0">
              <a:solidFill>
                <a:sysClr val="windowText" lastClr="000000"/>
              </a:solidFill>
            </a:endParaRPr>
          </a:p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+Свертка в 128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358545" y="3263063"/>
            <a:ext cx="1693177" cy="147646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ysClr val="windowText" lastClr="000000"/>
                </a:solidFill>
              </a:rPr>
              <a:t>UpSample</a:t>
            </a:r>
            <a:endParaRPr lang="ru-RU" dirty="0" smtClean="0">
              <a:solidFill>
                <a:sysClr val="windowText" lastClr="000000"/>
              </a:solidFill>
            </a:endParaRPr>
          </a:p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+Свертка в 64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573238" y="3263063"/>
            <a:ext cx="1424731" cy="147646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Свертка в 3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45986" y="3263063"/>
            <a:ext cx="1257648" cy="147646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100</a:t>
            </a:r>
          </a:p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элементов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517398" y="4959039"/>
            <a:ext cx="562062" cy="66997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100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600976" y="4959039"/>
            <a:ext cx="1022758" cy="66997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128*7*7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145250" y="4959039"/>
            <a:ext cx="1693177" cy="147646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ysClr val="windowText" lastClr="000000"/>
                </a:solidFill>
              </a:rPr>
              <a:t>UpSample</a:t>
            </a:r>
            <a:endParaRPr lang="ru-RU" dirty="0" smtClean="0">
              <a:solidFill>
                <a:sysClr val="windowText" lastClr="000000"/>
              </a:solidFill>
            </a:endParaRPr>
          </a:p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+Свертка в 128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359943" y="4959039"/>
            <a:ext cx="1693177" cy="147646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ysClr val="windowText" lastClr="000000"/>
                </a:solidFill>
              </a:rPr>
              <a:t>UpSample</a:t>
            </a:r>
            <a:endParaRPr lang="ru-RU" dirty="0" smtClean="0">
              <a:solidFill>
                <a:sysClr val="windowText" lastClr="000000"/>
              </a:solidFill>
            </a:endParaRPr>
          </a:p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+Свертка в 64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9574636" y="4959039"/>
            <a:ext cx="1424731" cy="147646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Свертка в 3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47384" y="4959039"/>
            <a:ext cx="1257648" cy="66997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100</a:t>
            </a:r>
          </a:p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элементов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45986" y="5765527"/>
            <a:ext cx="1257648" cy="66997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1 метка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516000" y="5765527"/>
            <a:ext cx="562062" cy="66997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?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599578" y="5765527"/>
            <a:ext cx="1022758" cy="66997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128*7*7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20" name="Straight Arrow Connector 19"/>
          <p:cNvCxnSpPr>
            <a:stCxn id="9" idx="3"/>
            <a:endCxn id="4" idx="1"/>
          </p:cNvCxnSpPr>
          <p:nvPr/>
        </p:nvCxnSpPr>
        <p:spPr>
          <a:xfrm>
            <a:off x="1803634" y="4001294"/>
            <a:ext cx="71236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4" idx="3"/>
            <a:endCxn id="5" idx="1"/>
          </p:cNvCxnSpPr>
          <p:nvPr/>
        </p:nvCxnSpPr>
        <p:spPr>
          <a:xfrm>
            <a:off x="3078062" y="4001294"/>
            <a:ext cx="52151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5" idx="3"/>
            <a:endCxn id="6" idx="1"/>
          </p:cNvCxnSpPr>
          <p:nvPr/>
        </p:nvCxnSpPr>
        <p:spPr>
          <a:xfrm>
            <a:off x="4622336" y="4001294"/>
            <a:ext cx="52151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6" idx="3"/>
            <a:endCxn id="7" idx="1"/>
          </p:cNvCxnSpPr>
          <p:nvPr/>
        </p:nvCxnSpPr>
        <p:spPr>
          <a:xfrm>
            <a:off x="6837029" y="4001294"/>
            <a:ext cx="52151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7" idx="3"/>
            <a:endCxn id="8" idx="1"/>
          </p:cNvCxnSpPr>
          <p:nvPr/>
        </p:nvCxnSpPr>
        <p:spPr>
          <a:xfrm>
            <a:off x="9051722" y="4001294"/>
            <a:ext cx="52151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5" idx="3"/>
            <a:endCxn id="10" idx="1"/>
          </p:cNvCxnSpPr>
          <p:nvPr/>
        </p:nvCxnSpPr>
        <p:spPr>
          <a:xfrm>
            <a:off x="1805032" y="5294026"/>
            <a:ext cx="712366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6" idx="3"/>
            <a:endCxn id="17" idx="1"/>
          </p:cNvCxnSpPr>
          <p:nvPr/>
        </p:nvCxnSpPr>
        <p:spPr>
          <a:xfrm>
            <a:off x="1803634" y="6100514"/>
            <a:ext cx="712366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7" idx="3"/>
            <a:endCxn id="18" idx="1"/>
          </p:cNvCxnSpPr>
          <p:nvPr/>
        </p:nvCxnSpPr>
        <p:spPr>
          <a:xfrm>
            <a:off x="3078062" y="6100514"/>
            <a:ext cx="521516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10" idx="3"/>
            <a:endCxn id="11" idx="1"/>
          </p:cNvCxnSpPr>
          <p:nvPr/>
        </p:nvCxnSpPr>
        <p:spPr>
          <a:xfrm>
            <a:off x="3079460" y="5294026"/>
            <a:ext cx="521516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1" idx="3"/>
            <a:endCxn id="12" idx="1"/>
          </p:cNvCxnSpPr>
          <p:nvPr/>
        </p:nvCxnSpPr>
        <p:spPr>
          <a:xfrm>
            <a:off x="4623734" y="5294026"/>
            <a:ext cx="521516" cy="40324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8" idx="3"/>
            <a:endCxn id="12" idx="1"/>
          </p:cNvCxnSpPr>
          <p:nvPr/>
        </p:nvCxnSpPr>
        <p:spPr>
          <a:xfrm flipV="1">
            <a:off x="4622336" y="5697270"/>
            <a:ext cx="522914" cy="40324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12" idx="3"/>
            <a:endCxn id="13" idx="1"/>
          </p:cNvCxnSpPr>
          <p:nvPr/>
        </p:nvCxnSpPr>
        <p:spPr>
          <a:xfrm>
            <a:off x="6838427" y="5697270"/>
            <a:ext cx="521516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13" idx="3"/>
            <a:endCxn id="14" idx="1"/>
          </p:cNvCxnSpPr>
          <p:nvPr/>
        </p:nvCxnSpPr>
        <p:spPr>
          <a:xfrm>
            <a:off x="9053120" y="5697270"/>
            <a:ext cx="521516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11227965" y="3816628"/>
            <a:ext cx="687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GAN</a:t>
            </a:r>
            <a:endParaRPr lang="en-US" dirty="0"/>
          </a:p>
        </p:txBody>
      </p:sp>
      <p:sp>
        <p:nvSpPr>
          <p:cNvPr id="62" name="TextBox 61"/>
          <p:cNvSpPr txBox="1"/>
          <p:nvPr/>
        </p:nvSpPr>
        <p:spPr>
          <a:xfrm>
            <a:off x="11227965" y="5512604"/>
            <a:ext cx="838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CGAN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230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Сверточный</a:t>
            </a:r>
            <a:r>
              <a:rPr lang="ru-RU" dirty="0" smtClean="0"/>
              <a:t> дискриминатор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90030"/>
          </a:xfrm>
        </p:spPr>
        <p:txBody>
          <a:bodyPr>
            <a:normAutofit/>
          </a:bodyPr>
          <a:lstStyle/>
          <a:p>
            <a:r>
              <a:rPr lang="ru-RU" sz="2400" dirty="0"/>
              <a:t>Как раньше работал </a:t>
            </a:r>
            <a:r>
              <a:rPr lang="ru-RU" sz="2400" dirty="0" err="1"/>
              <a:t>сверточный</a:t>
            </a:r>
            <a:r>
              <a:rPr lang="ru-RU" sz="2400" dirty="0"/>
              <a:t> генератор? Какие изменения теперь?</a:t>
            </a:r>
          </a:p>
          <a:p>
            <a:endParaRPr lang="ru-RU" sz="2400" dirty="0"/>
          </a:p>
          <a:p>
            <a:r>
              <a:rPr lang="ru-RU" sz="2400" dirty="0"/>
              <a:t>Как метку отобразить свертками в что-то похожее</a:t>
            </a:r>
            <a:r>
              <a:rPr lang="ru-RU" sz="2400" dirty="0" smtClean="0"/>
              <a:t>? В какой элемент нужно отобразить метку, чтобы работа сети была корректной?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4371716" y="3464399"/>
            <a:ext cx="1429273" cy="147646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Свертка в 32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140740" y="3464399"/>
            <a:ext cx="1124819" cy="147646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Свертка в 64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601122" y="3464399"/>
            <a:ext cx="1144748" cy="147646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Свертка в 128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081432" y="3464399"/>
            <a:ext cx="1247864" cy="147646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Свертка в 256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0662407" y="3464399"/>
            <a:ext cx="335562" cy="147646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1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45986" y="3464399"/>
            <a:ext cx="1257648" cy="147646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28*28*3</a:t>
            </a:r>
          </a:p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элементов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19" name="Straight Arrow Connector 18"/>
          <p:cNvCxnSpPr>
            <a:stCxn id="9" idx="3"/>
            <a:endCxn id="47" idx="1"/>
          </p:cNvCxnSpPr>
          <p:nvPr/>
        </p:nvCxnSpPr>
        <p:spPr>
          <a:xfrm flipV="1">
            <a:off x="1803634" y="4195301"/>
            <a:ext cx="482544" cy="732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4" idx="3"/>
            <a:endCxn id="5" idx="1"/>
          </p:cNvCxnSpPr>
          <p:nvPr/>
        </p:nvCxnSpPr>
        <p:spPr>
          <a:xfrm>
            <a:off x="5800989" y="4202630"/>
            <a:ext cx="33975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5" idx="3"/>
            <a:endCxn id="6" idx="1"/>
          </p:cNvCxnSpPr>
          <p:nvPr/>
        </p:nvCxnSpPr>
        <p:spPr>
          <a:xfrm>
            <a:off x="7265559" y="4202630"/>
            <a:ext cx="3355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6" idx="3"/>
            <a:endCxn id="7" idx="1"/>
          </p:cNvCxnSpPr>
          <p:nvPr/>
        </p:nvCxnSpPr>
        <p:spPr>
          <a:xfrm>
            <a:off x="8745870" y="4202630"/>
            <a:ext cx="33556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7" idx="3"/>
            <a:endCxn id="8" idx="1"/>
          </p:cNvCxnSpPr>
          <p:nvPr/>
        </p:nvCxnSpPr>
        <p:spPr>
          <a:xfrm>
            <a:off x="10329296" y="4202630"/>
            <a:ext cx="3331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1227965" y="4017964"/>
            <a:ext cx="687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GAN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11227965" y="5713940"/>
            <a:ext cx="838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CGAN</a:t>
            </a:r>
            <a:endParaRPr lang="en-US" dirty="0"/>
          </a:p>
        </p:txBody>
      </p:sp>
      <p:sp>
        <p:nvSpPr>
          <p:cNvPr id="47" name="Rectangle 46"/>
          <p:cNvSpPr/>
          <p:nvPr/>
        </p:nvSpPr>
        <p:spPr>
          <a:xfrm>
            <a:off x="2286178" y="3457070"/>
            <a:ext cx="1602994" cy="147646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3 канала изображений 28х28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49" name="Straight Arrow Connector 48"/>
          <p:cNvCxnSpPr>
            <a:stCxn id="47" idx="3"/>
            <a:endCxn id="4" idx="1"/>
          </p:cNvCxnSpPr>
          <p:nvPr/>
        </p:nvCxnSpPr>
        <p:spPr>
          <a:xfrm>
            <a:off x="3889172" y="4195301"/>
            <a:ext cx="482544" cy="732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/>
          <p:cNvSpPr/>
          <p:nvPr/>
        </p:nvSpPr>
        <p:spPr>
          <a:xfrm>
            <a:off x="4371716" y="5160375"/>
            <a:ext cx="1429273" cy="81258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Свертка в 32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6140740" y="5160375"/>
            <a:ext cx="1124819" cy="147646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Свертка в 64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7601122" y="5160375"/>
            <a:ext cx="1144748" cy="147646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Свертка в 128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9081432" y="5160375"/>
            <a:ext cx="1247864" cy="147646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Свертка в 256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10662407" y="5160375"/>
            <a:ext cx="335562" cy="147646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1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545986" y="5160375"/>
            <a:ext cx="1257648" cy="81258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28*28*3</a:t>
            </a:r>
          </a:p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элементов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82" name="Straight Arrow Connector 81"/>
          <p:cNvCxnSpPr>
            <a:stCxn id="81" idx="3"/>
            <a:endCxn id="87" idx="1"/>
          </p:cNvCxnSpPr>
          <p:nvPr/>
        </p:nvCxnSpPr>
        <p:spPr>
          <a:xfrm flipV="1">
            <a:off x="1803634" y="5563003"/>
            <a:ext cx="482544" cy="366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76" idx="3"/>
            <a:endCxn id="77" idx="1"/>
          </p:cNvCxnSpPr>
          <p:nvPr/>
        </p:nvCxnSpPr>
        <p:spPr>
          <a:xfrm>
            <a:off x="5800989" y="5566668"/>
            <a:ext cx="339751" cy="33193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stCxn id="77" idx="3"/>
            <a:endCxn id="78" idx="1"/>
          </p:cNvCxnSpPr>
          <p:nvPr/>
        </p:nvCxnSpPr>
        <p:spPr>
          <a:xfrm>
            <a:off x="7265559" y="5898606"/>
            <a:ext cx="335563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78" idx="3"/>
            <a:endCxn id="79" idx="1"/>
          </p:cNvCxnSpPr>
          <p:nvPr/>
        </p:nvCxnSpPr>
        <p:spPr>
          <a:xfrm>
            <a:off x="8745870" y="5898606"/>
            <a:ext cx="335562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stCxn id="79" idx="3"/>
            <a:endCxn id="80" idx="1"/>
          </p:cNvCxnSpPr>
          <p:nvPr/>
        </p:nvCxnSpPr>
        <p:spPr>
          <a:xfrm>
            <a:off x="10329296" y="5898606"/>
            <a:ext cx="333111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tangle 86"/>
          <p:cNvSpPr/>
          <p:nvPr/>
        </p:nvSpPr>
        <p:spPr>
          <a:xfrm>
            <a:off x="2286178" y="5153045"/>
            <a:ext cx="1602994" cy="81991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3 канала изображений 28х28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88" name="Straight Arrow Connector 87"/>
          <p:cNvCxnSpPr>
            <a:stCxn id="87" idx="3"/>
            <a:endCxn id="76" idx="1"/>
          </p:cNvCxnSpPr>
          <p:nvPr/>
        </p:nvCxnSpPr>
        <p:spPr>
          <a:xfrm>
            <a:off x="3889172" y="5563003"/>
            <a:ext cx="482544" cy="366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tangle 89"/>
          <p:cNvSpPr/>
          <p:nvPr/>
        </p:nvSpPr>
        <p:spPr>
          <a:xfrm>
            <a:off x="545986" y="6056393"/>
            <a:ext cx="1257648" cy="58044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1</a:t>
            </a:r>
          </a:p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метка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2286178" y="6056394"/>
            <a:ext cx="1602994" cy="58388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?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95" name="Straight Arrow Connector 94"/>
          <p:cNvCxnSpPr>
            <a:stCxn id="90" idx="3"/>
            <a:endCxn id="94" idx="1"/>
          </p:cNvCxnSpPr>
          <p:nvPr/>
        </p:nvCxnSpPr>
        <p:spPr>
          <a:xfrm>
            <a:off x="1803634" y="6346615"/>
            <a:ext cx="482544" cy="1723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ectangle 101"/>
          <p:cNvSpPr/>
          <p:nvPr/>
        </p:nvSpPr>
        <p:spPr>
          <a:xfrm>
            <a:off x="4378356" y="6056393"/>
            <a:ext cx="1429273" cy="58044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ysClr val="windowText" lastClr="000000"/>
                </a:solidFill>
              </a:rPr>
              <a:t>Свертка в 32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103" name="Straight Arrow Connector 102"/>
          <p:cNvCxnSpPr>
            <a:stCxn id="94" idx="3"/>
            <a:endCxn id="102" idx="1"/>
          </p:cNvCxnSpPr>
          <p:nvPr/>
        </p:nvCxnSpPr>
        <p:spPr>
          <a:xfrm flipV="1">
            <a:off x="3889172" y="6346615"/>
            <a:ext cx="489184" cy="1723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>
            <a:stCxn id="102" idx="3"/>
            <a:endCxn id="77" idx="1"/>
          </p:cNvCxnSpPr>
          <p:nvPr/>
        </p:nvCxnSpPr>
        <p:spPr>
          <a:xfrm flipV="1">
            <a:off x="5807629" y="5898606"/>
            <a:ext cx="333111" cy="4480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193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Обучение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66867"/>
          </a:xfrm>
        </p:spPr>
        <p:txBody>
          <a:bodyPr>
            <a:noAutofit/>
          </a:bodyPr>
          <a:lstStyle/>
          <a:p>
            <a:r>
              <a:rPr lang="ru-RU" sz="2400" dirty="0" smtClean="0"/>
              <a:t>Какие есть варианты обучать </a:t>
            </a:r>
            <a:r>
              <a:rPr lang="en-US" sz="2400" dirty="0" smtClean="0"/>
              <a:t>GAN?</a:t>
            </a:r>
          </a:p>
          <a:p>
            <a:endParaRPr lang="en-US" sz="2400" dirty="0"/>
          </a:p>
          <a:p>
            <a:r>
              <a:rPr lang="ru-RU" sz="2400" dirty="0" smtClean="0"/>
              <a:t>Где-то будет использоваться метка класса в шагах обучения?</a:t>
            </a:r>
          </a:p>
          <a:p>
            <a:endParaRPr lang="ru-RU" sz="2400" dirty="0"/>
          </a:p>
          <a:p>
            <a:r>
              <a:rPr lang="ru-RU" sz="2400" dirty="0" smtClean="0"/>
              <a:t>Сильно ли изменится функция ошибки и если измениться, то как?</a:t>
            </a:r>
            <a:endParaRPr lang="en-US" sz="2400" dirty="0"/>
          </a:p>
        </p:txBody>
      </p:sp>
      <p:pic>
        <p:nvPicPr>
          <p:cNvPr id="3074" name="Picture 2" descr="cGAN.ipynb - Colaborator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0348" y="4027429"/>
            <a:ext cx="7531304" cy="2632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403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Повторение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300831" cy="4351338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В каком пространстве обычно работал </a:t>
            </a:r>
            <a:r>
              <a:rPr lang="en-US" sz="2400" dirty="0" smtClean="0"/>
              <a:t>GAN?</a:t>
            </a:r>
          </a:p>
          <a:p>
            <a:endParaRPr lang="en-US" sz="2400" dirty="0"/>
          </a:p>
          <a:p>
            <a:r>
              <a:rPr lang="ru-RU" sz="2400" dirty="0" smtClean="0"/>
              <a:t>Как сгенерировать случайное изображение, но с специальными особенностями?</a:t>
            </a:r>
          </a:p>
          <a:p>
            <a:endParaRPr lang="ru-RU" sz="2400" dirty="0"/>
          </a:p>
          <a:p>
            <a:r>
              <a:rPr lang="ru-RU" sz="2400" dirty="0" smtClean="0"/>
              <a:t>Опишите, как сеть(</a:t>
            </a:r>
            <a:r>
              <a:rPr lang="ru-RU" sz="2400" dirty="0" err="1" smtClean="0"/>
              <a:t>полносвязная</a:t>
            </a:r>
            <a:r>
              <a:rPr lang="ru-RU" sz="2400" dirty="0" smtClean="0"/>
              <a:t> и </a:t>
            </a:r>
            <a:r>
              <a:rPr lang="ru-RU" sz="2400" dirty="0" err="1" smtClean="0"/>
              <a:t>сверточная</a:t>
            </a:r>
            <a:r>
              <a:rPr lang="ru-RU" sz="2400" dirty="0" smtClean="0"/>
              <a:t>) будет генерировать цифру 1 и что ей нужно для этого подавать на вход?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8636" y="1110319"/>
            <a:ext cx="4155164" cy="5066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010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2348</TotalTime>
  <Words>486</Words>
  <Application>Microsoft Office PowerPoint</Application>
  <PresentationFormat>Widescreen</PresentationFormat>
  <Paragraphs>142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Office Theme</vt:lpstr>
      <vt:lpstr>У2. Задачи компьютерного зрения</vt:lpstr>
      <vt:lpstr>Латентное пространство</vt:lpstr>
      <vt:lpstr>Условный GAN</vt:lpstr>
      <vt:lpstr>Полносвязный генератор</vt:lpstr>
      <vt:lpstr>Полносвязный дискриминатор</vt:lpstr>
      <vt:lpstr>Сверточный генератор</vt:lpstr>
      <vt:lpstr>Сверточный дискриминатор</vt:lpstr>
      <vt:lpstr>Обучение</vt:lpstr>
      <vt:lpstr>Повторение</vt:lpstr>
      <vt:lpstr>CFCGAN&amp;CDCGAN</vt:lpstr>
      <vt:lpstr>PowerPoint Presentation</vt:lpstr>
      <vt:lpstr>Синтетические аватарки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У2. Задачи компьютерного зрения</dc:title>
  <dc:creator>Mike</dc:creator>
  <cp:lastModifiedBy>Mike</cp:lastModifiedBy>
  <cp:revision>144</cp:revision>
  <dcterms:created xsi:type="dcterms:W3CDTF">2022-07-01T11:39:54Z</dcterms:created>
  <dcterms:modified xsi:type="dcterms:W3CDTF">2022-07-09T14:46:32Z</dcterms:modified>
</cp:coreProperties>
</file>

<file path=docProps/thumbnail.jpeg>
</file>